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Bree Serif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reeSerif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Relationship Id="rId4" Type="http://schemas.openxmlformats.org/officeDocument/2006/relationships/hyperlink" Target="http://laeconomia.com.mx/agentes-economicos/" TargetMode="External"/><Relationship Id="rId5" Type="http://schemas.openxmlformats.org/officeDocument/2006/relationships/hyperlink" Target="http://laeconomia.com.mx/agentes-economico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conomipedia.com/definiciones/consumo.html" TargetMode="External"/><Relationship Id="rId4" Type="http://schemas.openxmlformats.org/officeDocument/2006/relationships/hyperlink" Target="http://economipedia.com/definiciones/consumidor.html" TargetMode="External"/><Relationship Id="rId5" Type="http://schemas.openxmlformats.org/officeDocument/2006/relationships/hyperlink" Target="http://economipedia.com/definiciones/utilidad.html" TargetMode="External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227325" y="318000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Equipo 4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1496050"/>
            <a:ext cx="8520600" cy="26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Integrantes: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André Michel Pozos Nieto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Cruz Acosta Margarita de la Luz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Garcia Anaya Jesus Axel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Luciano Espina Melisa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Mar Berber Erick Ismael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Piña Escudero Gisela</a:t>
            </a:r>
          </a:p>
        </p:txBody>
      </p:sp>
      <p:sp>
        <p:nvSpPr>
          <p:cNvPr id="69" name="Shape 69"/>
          <p:cNvSpPr txBox="1"/>
          <p:nvPr/>
        </p:nvSpPr>
        <p:spPr>
          <a:xfrm rot="5521563">
            <a:off x="5578024" y="1428240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99" y="1179600"/>
            <a:ext cx="4704075" cy="271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90525" y="3079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600"/>
              <a:t>Utilidad total y utilidad marginal</a:t>
            </a:r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187325" y="1315925"/>
            <a:ext cx="5083200" cy="293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En el siguiente gráfico podemos ver las curvas de utilidad total y utilidad marginal de nuestro ejemplo del pastel. Como vemos, la primera es creciente hasta que consumimos el cuarto pastel (punto de saturación) en donde comienza a ser decreciente.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algn="just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La curva de utilidad marginal en tanto, es siempre decreciente, llegando a ser negativa en el quinto pastel.</a:t>
            </a:r>
          </a:p>
        </p:txBody>
      </p:sp>
      <p:pic>
        <p:nvPicPr>
          <p:cNvPr descr="http://economipedia.com/wp-content/uploads/2016/10/Utilidad-total-y-utilidad-marginal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25" y="1540575"/>
            <a:ext cx="3589875" cy="26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194200" y="728700"/>
            <a:ext cx="4668600" cy="143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3. La utilidad del consumidor.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425" y="926400"/>
            <a:ext cx="2471251" cy="25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67425" y="2541125"/>
            <a:ext cx="51921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Se encarga de analizar el comportamiento de los </a:t>
            </a:r>
            <a:r>
              <a:rPr b="1" lang="es-419" sz="1800">
                <a:solidFill>
                  <a:srgbClr val="FFFFFF"/>
                </a:solidFill>
                <a:hlinkClick r:id="rId4"/>
              </a:rPr>
              <a:t>agentes económicos</a:t>
            </a:r>
            <a:r>
              <a:rPr lang="es-419" sz="1800">
                <a:solidFill>
                  <a:srgbClr val="FFFFFF"/>
                </a:solidFill>
                <a:hlinkClick r:id="rId5"/>
              </a:rPr>
              <a:t> </a:t>
            </a:r>
            <a:r>
              <a:rPr lang="es-419" sz="1800">
                <a:solidFill>
                  <a:srgbClr val="FFFFFF"/>
                </a:solidFill>
              </a:rPr>
              <a:t>ya que con esta se puede observar cómo una persona alcanza su </a:t>
            </a:r>
            <a:r>
              <a:rPr b="1" lang="es-419" sz="1800">
                <a:solidFill>
                  <a:srgbClr val="FFFFFF"/>
                </a:solidFill>
              </a:rPr>
              <a:t>máximo bienestar dado su presupuesto</a:t>
            </a:r>
            <a:r>
              <a:rPr lang="es-419" sz="18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592375" y="288050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Curvas de indiferencia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37" y="1822355"/>
            <a:ext cx="26384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3921000" y="1529300"/>
            <a:ext cx="399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38461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Las curvas de indiferencia son un conjunto de combinaciones de bienes que proporcionan la misma utilidad al consumidor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460950" y="378000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4. Utilidad marginal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37" y="1202305"/>
            <a:ext cx="2700679" cy="1616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subTitle"/>
          </p:nvPr>
        </p:nvSpPr>
        <p:spPr>
          <a:xfrm>
            <a:off x="460950" y="3267244"/>
            <a:ext cx="8222100" cy="89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Paradoja del valor del diamante y el agua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850" y="3770525"/>
            <a:ext cx="1012299" cy="1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450" y="2300145"/>
            <a:ext cx="1633525" cy="10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25" y="287200"/>
            <a:ext cx="2241200" cy="16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712" y="3543375"/>
            <a:ext cx="1535000" cy="115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4294967295" type="title"/>
          </p:nvPr>
        </p:nvSpPr>
        <p:spPr>
          <a:xfrm>
            <a:off x="461048" y="637175"/>
            <a:ext cx="3990600" cy="941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Utilidad marginal &gt; Utilidad objetiva</a:t>
            </a:r>
          </a:p>
        </p:txBody>
      </p:sp>
      <p:sp>
        <p:nvSpPr>
          <p:cNvPr id="173" name="Shape 173"/>
          <p:cNvSpPr txBox="1"/>
          <p:nvPr>
            <p:ph idx="4294967295" type="body"/>
          </p:nvPr>
        </p:nvSpPr>
        <p:spPr>
          <a:xfrm>
            <a:off x="552450" y="1889075"/>
            <a:ext cx="3657600" cy="227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</a:rPr>
              <a:t>El aumento (o disminución) en la utilidad total que nos supone el hecho de consumir una unidad adicional del mismo</a:t>
            </a:r>
          </a:p>
        </p:txBody>
      </p:sp>
      <p:sp>
        <p:nvSpPr>
          <p:cNvPr id="174" name="Shape 174"/>
          <p:cNvSpPr txBox="1"/>
          <p:nvPr/>
        </p:nvSpPr>
        <p:spPr>
          <a:xfrm rot="5521563">
            <a:off x="5019049" y="925915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50" y="2414649"/>
            <a:ext cx="3394174" cy="25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42000" y="994525"/>
            <a:ext cx="5590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Maximización  de la utilidad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utilidad es la mayor o menor capacidad que posee una cantidad dada de un determinado bien o servicio para satisfacer una necesidad.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150" y="2362375"/>
            <a:ext cx="5695209" cy="20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 rot="5521563">
            <a:off x="1279924" y="2511940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7725" y="280200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Maximización</a:t>
            </a:r>
            <a:r>
              <a:rPr lang="es-419"/>
              <a:t> de la utilidad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00" y="954225"/>
            <a:ext cx="3212900" cy="21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 rot="5521563">
            <a:off x="5913949" y="677815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27875" y="1731325"/>
            <a:ext cx="42249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1200"/>
              <a:t>Consiste en aumentar positivamente y/o aprovechar al máximo todos los recursos con el fin de satisfacer las expectativas o necesidades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Es el equilibrio entre la cantidad presupuestaria y su deseo de adquisición.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ctrTitle"/>
          </p:nvPr>
        </p:nvSpPr>
        <p:spPr>
          <a:xfrm>
            <a:off x="348850" y="577475"/>
            <a:ext cx="8520600" cy="9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Cálculo</a:t>
            </a:r>
            <a:r>
              <a:rPr lang="es-419"/>
              <a:t> de utilidad </a:t>
            </a:r>
          </a:p>
        </p:txBody>
      </p:sp>
      <p:sp>
        <p:nvSpPr>
          <p:cNvPr id="201" name="Shape 201"/>
          <p:cNvSpPr txBox="1"/>
          <p:nvPr>
            <p:ph idx="1" type="subTitle"/>
          </p:nvPr>
        </p:nvSpPr>
        <p:spPr>
          <a:xfrm>
            <a:off x="850050" y="1586125"/>
            <a:ext cx="4632900" cy="32049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>
                <a:solidFill>
                  <a:srgbClr val="FFFFFF"/>
                </a:solidFill>
              </a:rPr>
              <a:t>Utilidad = precio de venta - Costo de venta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-419"/>
              <a:t>Donde:</a:t>
            </a:r>
          </a:p>
          <a:p>
            <a:pPr lvl="0">
              <a:spcBef>
                <a:spcPts val="0"/>
              </a:spcBef>
              <a:buNone/>
            </a:pPr>
            <a:r>
              <a:rPr lang="es-419"/>
              <a:t>PRECIO DE VENTA:</a:t>
            </a:r>
          </a:p>
          <a:p>
            <a:pPr lvl="0">
              <a:spcBef>
                <a:spcPts val="0"/>
              </a:spcBef>
              <a:buNone/>
            </a:pPr>
            <a:r>
              <a:rPr lang="es-419"/>
              <a:t>Es es precio con el cual el producto sale al mercado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-419"/>
              <a:t>COSTO DE VENTA:</a:t>
            </a:r>
          </a:p>
          <a:p>
            <a:pPr lvl="0">
              <a:spcBef>
                <a:spcPts val="0"/>
              </a:spcBef>
              <a:buNone/>
            </a:pPr>
            <a:r>
              <a:rPr lang="es-419"/>
              <a:t>Es lo que </a:t>
            </a:r>
            <a:r>
              <a:rPr lang="es-419"/>
              <a:t>costó</a:t>
            </a:r>
            <a:r>
              <a:rPr lang="es-419"/>
              <a:t> realizar y/o poner en el mercado al producto.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475" y="1028350"/>
            <a:ext cx="3463300" cy="194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 rot="5521563">
            <a:off x="4859524" y="2192990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  <p:sp>
        <p:nvSpPr>
          <p:cNvPr id="204" name="Shape 204"/>
          <p:cNvSpPr/>
          <p:nvPr/>
        </p:nvSpPr>
        <p:spPr>
          <a:xfrm>
            <a:off x="887700" y="1618775"/>
            <a:ext cx="4497300" cy="37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Temas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s-419" sz="1800"/>
              <a:t>Comportamiento del consumidor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s-419" sz="1800"/>
              <a:t>Utilidad total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s-419" sz="1800"/>
              <a:t>Utilidad de consumo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s-419" sz="1800"/>
              <a:t>Utilidad marginal</a:t>
            </a:r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s-419" sz="1800"/>
              <a:t>Maximización de la utilidad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02" y="89775"/>
            <a:ext cx="560170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 rot="5521563">
            <a:off x="6092561" y="2175265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464450" y="1438950"/>
            <a:ext cx="602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 rot="5521563">
            <a:off x="4462574" y="1713590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177400" y="176250"/>
            <a:ext cx="8520600" cy="117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 algn="ctr">
              <a:spcBef>
                <a:spcPts val="0"/>
              </a:spcBef>
              <a:buAutoNum type="arabicPeriod"/>
            </a:pPr>
            <a:r>
              <a:rPr lang="es-419" sz="3600"/>
              <a:t>Comportamiento del consumidor</a:t>
            </a:r>
            <a:r>
              <a:rPr lang="es-419"/>
              <a:t>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5606">
            <a:off x="238238" y="1749194"/>
            <a:ext cx="2898524" cy="176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8272">
            <a:off x="6323712" y="1368429"/>
            <a:ext cx="2370675" cy="273143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236750" y="1429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Son las actividades del individuo orientadas a la adquisición y uso de bienes y/o servicios, incluyendo los procesos de decisión que preceden y determinan esas actividades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92800" y="1823575"/>
            <a:ext cx="31158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800">
                <a:latin typeface="Arial"/>
                <a:ea typeface="Arial"/>
                <a:cs typeface="Arial"/>
                <a:sym typeface="Arial"/>
              </a:rPr>
              <a:t>¿Qué compra? Supone analizar el tipo de producto que el consumidor…. que el consumidor que ?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613" y="345475"/>
            <a:ext cx="2909325" cy="29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 rot="5521563">
            <a:off x="6844299" y="-190534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9425" y="3523175"/>
            <a:ext cx="2808000" cy="108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¿Quién compra? Determinar quién es el sujeto que toma la decisión de adquirir el producto.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00" y="2401049"/>
            <a:ext cx="2650949" cy="265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372050" y="313300"/>
            <a:ext cx="28080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2400">
                <a:solidFill>
                  <a:srgbClr val="FFFFFF"/>
                </a:solidFill>
              </a:rPr>
              <a:t>Estudio</a:t>
            </a:r>
            <a:r>
              <a:rPr b="1" lang="es-419" sz="2400">
                <a:solidFill>
                  <a:srgbClr val="FFFFFF"/>
                </a:solidFill>
              </a:rPr>
              <a:t> del comportamiento del </a:t>
            </a:r>
            <a:r>
              <a:rPr b="1" lang="es-419" sz="2400">
                <a:solidFill>
                  <a:srgbClr val="FFFFFF"/>
                </a:solidFill>
              </a:rPr>
              <a:t>consumidor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390925" y="-127550"/>
            <a:ext cx="8664600" cy="256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¿Por qué compra? Analizar cuáles son los motivos por los que se adquiere un producto.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B4B5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237025" y="3681900"/>
            <a:ext cx="88185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¿C</a:t>
            </a:r>
            <a:r>
              <a:rPr lang="es-419" sz="2400">
                <a:solidFill>
                  <a:srgbClr val="FFFFFF"/>
                </a:solidFill>
              </a:rPr>
              <a:t>ómo lo compra? Tiene relación con el proceso de compra. Si la decisión de compra la hace de una forma racional o bien emocional.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685" y="1147550"/>
            <a:ext cx="2543475" cy="2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4977">
            <a:off x="4574650" y="1309999"/>
            <a:ext cx="3264100" cy="225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272225" y="167050"/>
            <a:ext cx="8222100" cy="424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¿Cuándo compra? Se debe conocer el momento de compra y la frecuencia de la compra.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¿Dónde compra? Los lugares donde el consumidor compra se ven influidos por los canales de distribución.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25" y="1457850"/>
            <a:ext cx="4892360" cy="197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¿Cuánto compra? La cantidad física que adquiere del producto, o bien para satisfacer sus deseos o bien sus necesidades.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latin typeface="Arial"/>
                <a:ea typeface="Arial"/>
                <a:cs typeface="Arial"/>
                <a:sym typeface="Arial"/>
              </a:rPr>
              <a:t>¿Cómo lo utiliza? Con relación a la forma en que el consumidor utilice el producto se creará un determinado envase o presentación del producto</a:t>
            </a:r>
            <a:r>
              <a:rPr lang="es-419" sz="240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935">
            <a:off x="322712" y="329128"/>
            <a:ext cx="3836999" cy="213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9481">
            <a:off x="876755" y="2804759"/>
            <a:ext cx="2728916" cy="204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808725" y="189525"/>
            <a:ext cx="3923400" cy="99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>
                <a:latin typeface="Amatic SC"/>
                <a:ea typeface="Amatic SC"/>
                <a:cs typeface="Amatic SC"/>
                <a:sym typeface="Amatic SC"/>
              </a:rPr>
              <a:t>2. </a:t>
            </a:r>
            <a:r>
              <a:rPr b="1" lang="es-419">
                <a:latin typeface="Amatic SC"/>
                <a:ea typeface="Amatic SC"/>
                <a:cs typeface="Amatic SC"/>
                <a:sym typeface="Amatic SC"/>
              </a:rPr>
              <a:t>Utilidad total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4930694" y="1587577"/>
            <a:ext cx="3315300" cy="105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Corresponde a la </a:t>
            </a:r>
            <a:r>
              <a:rPr i="1" lang="es-419" sz="1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satisfacción total</a:t>
            </a:r>
            <a:r>
              <a:rPr lang="es-419" sz="1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s-419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 obtiene un individuo por el </a:t>
            </a:r>
            <a:r>
              <a:rPr lang="es-419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consumo</a:t>
            </a:r>
            <a:r>
              <a:rPr lang="es-419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una cierta cantidad de bienes o servicios.</a:t>
            </a:r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5065175" y="2734925"/>
            <a:ext cx="3180900" cy="143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50">
                <a:solidFill>
                  <a:srgbClr val="F3F3F3"/>
                </a:solidFill>
              </a:rPr>
              <a:t>Cuando el consumo de una unidad adicional ya no entrega utilidad al </a:t>
            </a:r>
            <a:r>
              <a:rPr lang="es-419" sz="1250">
                <a:solidFill>
                  <a:srgbClr val="F3F3F3"/>
                </a:solidFill>
                <a:hlinkClick r:id="rId4"/>
              </a:rPr>
              <a:t>consumidor</a:t>
            </a:r>
            <a:r>
              <a:rPr lang="es-419" sz="1250">
                <a:solidFill>
                  <a:srgbClr val="F3F3F3"/>
                </a:solidFill>
              </a:rPr>
              <a:t> se dice que hemos llegado al </a:t>
            </a:r>
            <a:r>
              <a:rPr b="1" lang="es-419" sz="1250">
                <a:solidFill>
                  <a:srgbClr val="F3F3F3"/>
                </a:solidFill>
              </a:rPr>
              <a:t>punto de saturación.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400">
                <a:solidFill>
                  <a:srgbClr val="EFEFEF"/>
                </a:solidFill>
              </a:rPr>
              <a:t>Es la suma de las </a:t>
            </a:r>
            <a:r>
              <a:rPr b="1" lang="es-419" sz="1400">
                <a:solidFill>
                  <a:srgbClr val="EFEFEF"/>
                </a:solidFill>
                <a:hlinkClick r:id="rId5"/>
              </a:rPr>
              <a:t>utilidades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75" y="1443149"/>
            <a:ext cx="4493378" cy="3187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 rot="5521563">
            <a:off x="1608761" y="2919540"/>
            <a:ext cx="1900788" cy="23477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:3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2. Utilidad 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Ejemplo: la utilidad total es la utilidad que nos brinda el consumo de todas las unidades del bien (como comer 5 pasteles)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-419"/>
              <a:t>Cuando el consumo de una unidad adicional ya no entrega utilidad al consumidor (la cuarta unidad de pastel nos deja saturados) se dice que hemos llegado al punto de </a:t>
            </a:r>
            <a:r>
              <a:rPr lang="es-419"/>
              <a:t>saturación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725" y="348430"/>
            <a:ext cx="161666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